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42"/>
  </p:notesMasterIdLst>
  <p:sldIdLst>
    <p:sldId id="300" r:id="rId2"/>
    <p:sldId id="303" r:id="rId3"/>
    <p:sldId id="301" r:id="rId4"/>
    <p:sldId id="304" r:id="rId5"/>
    <p:sldId id="256" r:id="rId6"/>
    <p:sldId id="257" r:id="rId7"/>
    <p:sldId id="260" r:id="rId8"/>
    <p:sldId id="258" r:id="rId9"/>
    <p:sldId id="282" r:id="rId10"/>
    <p:sldId id="262" r:id="rId11"/>
    <p:sldId id="261" r:id="rId12"/>
    <p:sldId id="293" r:id="rId13"/>
    <p:sldId id="294" r:id="rId14"/>
    <p:sldId id="295" r:id="rId15"/>
    <p:sldId id="297" r:id="rId16"/>
    <p:sldId id="263" r:id="rId17"/>
    <p:sldId id="259" r:id="rId18"/>
    <p:sldId id="268" r:id="rId19"/>
    <p:sldId id="269" r:id="rId20"/>
    <p:sldId id="271" r:id="rId21"/>
    <p:sldId id="270" r:id="rId22"/>
    <p:sldId id="273" r:id="rId23"/>
    <p:sldId id="275" r:id="rId24"/>
    <p:sldId id="274" r:id="rId25"/>
    <p:sldId id="276" r:id="rId26"/>
    <p:sldId id="277" r:id="rId27"/>
    <p:sldId id="281" r:id="rId28"/>
    <p:sldId id="292" r:id="rId29"/>
    <p:sldId id="298" r:id="rId30"/>
    <p:sldId id="278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7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4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-91" y="-4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D913-CEB8-4690-B21C-9EEDFF9EF7B6}" type="datetimeFigureOut">
              <a:rPr lang="ru-RU" smtClean="0"/>
              <a:pPr/>
              <a:t>20.03.2018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2F2E-0726-4198-BE36-1F04E142C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2F2E-0726-4198-BE36-1F04E142CD3C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slide" Target="slide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ubr/dc6be3c8-58b1-45a9-8b23-2178e8ada386/79164/?interface=pupil&amp;class=48&amp;subject=29" TargetMode="External"/><Relationship Id="rId2" Type="http://schemas.openxmlformats.org/officeDocument/2006/relationships/hyperlink" Target="http://files.school-collection.edu.ru/dlrstore/f36dbeee-add4-4602-a5ec-6aed0c4defac/%5bBIO6_02-07%5d_%5bIM_03%5d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tol.com.ua/download/3420/1024x102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83;&#1077;&#1082;&#1089;&#1077;&#1081;\&#1056;&#1072;&#1073;&#1086;&#1095;&#1080;&#1081;%20&#1089;&#1090;&#1086;&#1083;\&#1091;&#1088;&#1086;&#1082;&#1080;%20&#1073;&#1080;&#1086;&#1083;&#1086;&#1075;&#1080;&#1103;\&#1041;&#1048;&#1054;&#1051;&#1054;&#1043;&#1048;&#1071;%205\&#1054;&#1089;&#1086;&#1073;&#1077;&#1085;&#1085;&#1086;&#1089;&#1090;&#1080;%20&#1088;&#1072;&#1089;&#1090;&#1080;&#1090;&#1077;&#1083;&#1100;&#1085;&#1086;&#1081;%20&#1082;&#1083;&#1077;&#1090;&#1082;&#1080;\%5bBIO6_02-07%5d_%5bMV_01%5d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Особенности строения растительной 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биологии</a:t>
            </a:r>
          </a:p>
          <a:p>
            <a:pPr algn="r"/>
            <a:r>
              <a:rPr lang="ru-RU" dirty="0" smtClean="0"/>
              <a:t>МБОУ Новороссошанская ООШ</a:t>
            </a:r>
          </a:p>
          <a:p>
            <a:pPr algn="r"/>
            <a:r>
              <a:rPr lang="ru-RU" dirty="0" smtClean="0"/>
              <a:t>Евлахов А.С.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6" y="189194"/>
            <a:ext cx="10018713" cy="1749973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Строение растительной клетки. К уроку биологии.6 класс. &quot; Официальный сайт школы 18 г.Казан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9193"/>
            <a:ext cx="10310648" cy="64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189187"/>
            <a:ext cx="10018713" cy="135583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в группах: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4" y="1295401"/>
            <a:ext cx="10798175" cy="5310354"/>
          </a:xfrm>
        </p:spPr>
        <p:txBody>
          <a:bodyPr>
            <a:normAutofit/>
          </a:bodyPr>
          <a:lstStyle/>
          <a:p>
            <a:r>
              <a:rPr lang="ru-RU" b="1" dirty="0" smtClean="0"/>
              <a:t>Лабораторная работа по парам «Приготовление препарата чешуи кожицы лука», инструкция на странице 18.</a:t>
            </a:r>
          </a:p>
          <a:p>
            <a:r>
              <a:rPr lang="ru-RU" b="1" dirty="0" smtClean="0"/>
              <a:t>1гр. –оболочка (клеточная стенка), цитоплазма, ядро ( стр.18- 1,2, абзацы)</a:t>
            </a:r>
          </a:p>
          <a:p>
            <a:r>
              <a:rPr lang="ru-RU" b="1" dirty="0" smtClean="0"/>
              <a:t>2 гр. – пластиды, вакуоли ( стр.18- 3 абзац)</a:t>
            </a:r>
          </a:p>
          <a:p>
            <a:r>
              <a:rPr lang="ru-RU" b="1" dirty="0" smtClean="0"/>
              <a:t>3 гр. – пластиды, хлорофилл( стр.19- 1-3 абзацы)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96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FF0000"/>
                </a:solidFill>
              </a:rPr>
              <a:t>ЯДРО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17600" y="2362207"/>
            <a:ext cx="50292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Ядро — важнейшая часть клетки. Это — хранилище наследственной информации. </a:t>
            </a:r>
          </a:p>
        </p:txBody>
      </p:sp>
      <p:pic>
        <p:nvPicPr>
          <p:cNvPr id="7173" name="Picture 6" descr="zlh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701" y="1662113"/>
            <a:ext cx="3600451" cy="39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Модель строения клетки растения 4D Science Plant Cell - Инте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38800" y="201918"/>
            <a:ext cx="5791200" cy="64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rgbClr val="FF0000"/>
                </a:solidFill>
              </a:rPr>
              <a:t>Клеточная стенка и мембрана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314450"/>
            <a:ext cx="6496051" cy="4772027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/>
              <a:t>Тончайшая </a:t>
            </a:r>
            <a:r>
              <a:rPr lang="ru-RU" sz="4000" u="sng" dirty="0" smtClean="0"/>
              <a:t>мембрана </a:t>
            </a:r>
            <a:r>
              <a:rPr lang="ru-RU" sz="4000" dirty="0" smtClean="0"/>
              <a:t>сортирует вещества, входящие в клетку и покидающие ее. В растительной клетке она покрыта прочной </a:t>
            </a:r>
            <a:r>
              <a:rPr lang="ru-RU" sz="4000" u="sng" dirty="0" smtClean="0"/>
              <a:t>клеточной стенкой, </a:t>
            </a:r>
          </a:p>
          <a:p>
            <a:pPr eaLnBrk="1" hangingPunct="1">
              <a:buNone/>
            </a:pPr>
            <a:r>
              <a:rPr lang="ru-RU" sz="4000" dirty="0" smtClean="0"/>
              <a:t>   состоящей из целлюлозы.</a:t>
            </a:r>
            <a:r>
              <a:rPr lang="ru-RU" sz="4000" u="sng" dirty="0" smtClean="0"/>
              <a:t> </a:t>
            </a:r>
            <a:r>
              <a:rPr lang="ru-RU" sz="4000" dirty="0" smtClean="0"/>
              <a:t>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124451" y="1905000"/>
            <a:ext cx="19431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67249" y="4114800"/>
            <a:ext cx="2381251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33503"/>
            <a:ext cx="5842000" cy="508634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000" dirty="0" smtClean="0"/>
              <a:t>Цитоплазма — вязкое живое содержимое клетки. Она имеет очень сложное строение и пребывает в постоянном движении. Множество тончайших мембран в цитоплазме образуют эндоплазматическую сеть</a:t>
            </a:r>
            <a:r>
              <a:rPr lang="ru-RU" sz="2400" dirty="0" smtClean="0"/>
              <a:t>. 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45767" y="2362207"/>
            <a:ext cx="502920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9221" name="Picture 7" descr="цитоп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971" y="1379543"/>
            <a:ext cx="5884332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rgbClr val="FF0000"/>
                </a:solidFill>
              </a:rPr>
              <a:t>Вакуоли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28750"/>
            <a:ext cx="5765800" cy="5429249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/>
              <a:t>Вакуоли — окруженные мембраной пузырьки с клеточным соком. Часто в них находится запас воды. 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45767" y="2362207"/>
            <a:ext cx="502920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11269" name="Picture 7" descr="ваку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1233" y="1397001"/>
            <a:ext cx="4739216" cy="477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sz="26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9698" name="Picture 2" descr="http://i.cdo-bio.ru/u/15/d432105fa611e5970dc64d2af4bae8/-/%D0%A1%D0%BD%D0%B8%D0%BC%D0%BE%D0%BA%20%D1%8D%D0%BA%D1%80%D0%B0%D0%BD%D0%B0%202015-09-20%20%D0%B2%2020.42.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3" y="118590"/>
            <a:ext cx="9725243" cy="6739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9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252256"/>
            <a:ext cx="10018713" cy="116664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Формы растительных клеток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12" descr="фотоси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262856"/>
            <a:ext cx="2381251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клет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725" y="1392238"/>
            <a:ext cx="2362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жгу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3980" y="3716338"/>
            <a:ext cx="1266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прос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5925" y="1600200"/>
            <a:ext cx="118427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запасающ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78" y="3582993"/>
            <a:ext cx="1657351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сосуд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29817" y="1998669"/>
            <a:ext cx="92868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проб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4116" y="4403725"/>
            <a:ext cx="3311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1" y="3162300"/>
            <a:ext cx="23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Зелёные клетки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6851" y="4362450"/>
            <a:ext cx="194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Запасающая клетка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11455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Корневые волоски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15249" y="1181100"/>
            <a:ext cx="222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Одноклеточное растение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3" y="6057900"/>
            <a:ext cx="2190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Жгучие клетки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86503" y="3943350"/>
            <a:ext cx="2114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Клетки пробки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782303" y="1943100"/>
            <a:ext cx="180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Сосуды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434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ЗАПОМНИЛИ?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 1 </a:t>
            </a:r>
            <a:r>
              <a:rPr lang="ru-RU" b="1" dirty="0" smtClean="0"/>
              <a:t>Как </a:t>
            </a:r>
            <a:r>
              <a:rPr lang="ru-RU" b="1" dirty="0"/>
              <a:t>называется живое, вязкое вещество, бесцветное, которое располагается под оболочкой </a:t>
            </a:r>
            <a:r>
              <a:rPr lang="ru-RU" b="1" dirty="0" smtClean="0"/>
              <a:t>клетки?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1)цитоплазма;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2) клеточный сок;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3) вакуоль;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4) пластиды;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5) ядро.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Модель строения клетки растения 4D Science Plant Cell - Инте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5579672" y="2249886"/>
            <a:ext cx="3886201" cy="47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304811"/>
            <a:ext cx="10972800" cy="6172195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2 </a:t>
            </a:r>
            <a:r>
              <a:rPr lang="ru-RU" b="1" dirty="0" smtClean="0"/>
              <a:t>Зеленые </a:t>
            </a:r>
            <a:r>
              <a:rPr lang="ru-RU" b="1" dirty="0"/>
              <a:t>пластиды клетки называются?</a:t>
            </a:r>
            <a:endParaRPr lang="ru-RU" dirty="0"/>
          </a:p>
          <a:p>
            <a:pPr marL="514350" indent="-514350">
              <a:buAutoNum type="arabicParenR"/>
            </a:pPr>
            <a:r>
              <a:rPr lang="ru-RU" dirty="0" smtClean="0">
                <a:hlinkClick r:id="rId2" action="ppaction://hlinksldjump"/>
              </a:rPr>
              <a:t> цитоплазма;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>
                <a:hlinkClick r:id="rId2" action="ppaction://hlinksldjump"/>
              </a:rPr>
              <a:t>хромопласты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>
                <a:hlinkClick r:id="rId2" action="ppaction://hlinksldjump"/>
              </a:rPr>
              <a:t>лейкопласты</a:t>
            </a:r>
            <a:r>
              <a:rPr lang="ru-RU" dirty="0" smtClean="0"/>
              <a:t>;</a:t>
            </a:r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>
                <a:hlinkClick r:id="rId2" action="ppaction://hlinksldjump"/>
              </a:rPr>
              <a:t>ядро</a:t>
            </a:r>
            <a:r>
              <a:rPr lang="ru-RU" dirty="0" smtClean="0"/>
              <a:t>;</a:t>
            </a:r>
          </a:p>
          <a:p>
            <a:pPr marL="514350" indent="-514350">
              <a:buAutoNum type="arabicParenR"/>
            </a:pP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>
                <a:hlinkClick r:id="rId3" action="ppaction://hlinksldjump"/>
              </a:rPr>
              <a:t>хлоропласты.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Модель строения клетки растения 4D Science Plant Cell - Инте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87693" y="838200"/>
            <a:ext cx="785421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096000" y="1285860"/>
            <a:ext cx="6096000" cy="4643470"/>
          </a:xfrm>
          <a:prstGeom prst="rect">
            <a:avLst/>
          </a:prstGeom>
          <a:solidFill>
            <a:srgbClr val="CCFF6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285860"/>
            <a:ext cx="6096000" cy="4643470"/>
          </a:xfrm>
          <a:prstGeom prst="rect">
            <a:avLst/>
          </a:prstGeom>
          <a:solidFill>
            <a:srgbClr val="CCFF6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36"/>
            <a:ext cx="12192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1)Назовите увеличительные приборы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презентации биология\картинки пр4\p2_23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0" y="1785926"/>
            <a:ext cx="5619789" cy="328614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и биология\картинки пр4\product_thumb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86502" y="1785926"/>
            <a:ext cx="5619789" cy="328614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477488" y="2071678"/>
            <a:ext cx="1714512" cy="3571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Штатив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0" y="5072074"/>
            <a:ext cx="6096000" cy="877876"/>
          </a:xfrm>
          <a:prstGeom prst="flowChartAlternateProces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a typeface="Batang" pitchFamily="18" charset="-127"/>
              </a:rPr>
              <a:t>Увеличивает предметы в 2-5 раз</a:t>
            </a:r>
            <a:endParaRPr lang="ru-RU" sz="2200" b="1" dirty="0">
              <a:solidFill>
                <a:schemeClr val="tx1"/>
              </a:solidFill>
              <a:ea typeface="Batang" pitchFamily="18" charset="-127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096000" y="5072075"/>
            <a:ext cx="6096000" cy="877875"/>
          </a:xfrm>
          <a:prstGeom prst="flowChartAlternateProces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Увеличивает предметы в 10-25 раз</a:t>
            </a:r>
            <a:endParaRPr lang="ru-RU" sz="2200" b="1" dirty="0">
              <a:solidFill>
                <a:schemeClr val="tx1"/>
              </a:solidFill>
              <a:latin typeface="+mj-lt"/>
              <a:ea typeface="Batang" pitchFamily="18" charset="-127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10191779" y="2428868"/>
            <a:ext cx="1143008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95301"/>
            <a:ext cx="10972800" cy="559276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3 </a:t>
            </a:r>
            <a:r>
              <a:rPr lang="ru-RU" b="1" dirty="0" smtClean="0"/>
              <a:t>Что </a:t>
            </a:r>
            <a:r>
              <a:rPr lang="ru-RU" b="1" dirty="0"/>
              <a:t>обозначено под цифрой </a:t>
            </a:r>
            <a:r>
              <a:rPr lang="ru-RU" b="1" dirty="0" smtClean="0"/>
              <a:t>4 на </a:t>
            </a:r>
            <a:r>
              <a:rPr lang="ru-RU" b="1" dirty="0"/>
              <a:t>рисунке?</a:t>
            </a:r>
            <a:endParaRPr lang="ru-RU" dirty="0"/>
          </a:p>
          <a:p>
            <a:pPr>
              <a:buNone/>
            </a:pPr>
            <a:r>
              <a:rPr lang="ru-RU" dirty="0">
                <a:hlinkClick r:id="rId2" action="ppaction://hlinksldjump"/>
              </a:rPr>
              <a:t>1) оболочка</a:t>
            </a:r>
            <a:r>
              <a:rPr lang="ru-RU" dirty="0"/>
              <a:t>; </a:t>
            </a:r>
            <a:r>
              <a:rPr lang="ru-RU" dirty="0">
                <a:hlinkClick r:id="rId2" action="ppaction://hlinksldjump"/>
              </a:rPr>
              <a:t>2) ядро; 3) вакуоль</a:t>
            </a:r>
            <a:r>
              <a:rPr lang="ru-RU" dirty="0"/>
              <a:t>; </a:t>
            </a:r>
            <a:r>
              <a:rPr lang="ru-RU" dirty="0">
                <a:hlinkClick r:id="rId3" action="ppaction://hlinksldjump"/>
              </a:rPr>
              <a:t>4) </a:t>
            </a:r>
            <a:r>
              <a:rPr lang="ru-RU" dirty="0" smtClean="0">
                <a:hlinkClick r:id="rId3" action="ppaction://hlinksldjump"/>
              </a:rPr>
              <a:t>цитоплазма</a:t>
            </a:r>
            <a:r>
              <a:rPr lang="ru-RU" dirty="0" smtClean="0"/>
              <a:t>; </a:t>
            </a:r>
            <a:r>
              <a:rPr lang="ru-RU" dirty="0" smtClean="0">
                <a:hlinkClick r:id="rId2" action="ppaction://hlinksldjump"/>
              </a:rPr>
              <a:t>5)хлоропласт.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10 тысяч россиян ежегодно нуждаются в трансплантации стволов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1" y="1816180"/>
            <a:ext cx="6705600" cy="47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143003" y="2533650"/>
            <a:ext cx="2019300" cy="438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7181849" y="2419350"/>
            <a:ext cx="2990851" cy="1028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5886451" y="5219700"/>
            <a:ext cx="51054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04951" y="4895850"/>
            <a:ext cx="22479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5351" y="19431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43053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63151" y="18669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858500" y="49339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8001003" y="3771900"/>
            <a:ext cx="1885951" cy="1257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29800" y="32766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14351"/>
            <a:ext cx="10972800" cy="561181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4 </a:t>
            </a:r>
            <a:r>
              <a:rPr lang="ru-RU" b="1" dirty="0" smtClean="0"/>
              <a:t>Вакуоли заполнены?</a:t>
            </a:r>
            <a:endParaRPr lang="ru-RU" dirty="0"/>
          </a:p>
          <a:p>
            <a:pPr marL="514350" indent="-514350">
              <a:buAutoNum type="arabicParenR"/>
            </a:pPr>
            <a:r>
              <a:rPr lang="ru-RU" dirty="0" smtClean="0">
                <a:hlinkClick r:id="rId2" action="ppaction://hlinksldjump"/>
              </a:rPr>
              <a:t>пластидами</a:t>
            </a:r>
            <a:r>
              <a:rPr lang="ru-RU" dirty="0">
                <a:hlinkClick r:id="rId2" action="ppaction://hlinksldjump"/>
              </a:rPr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hlinkClick r:id="rId2" action="ppaction://hlinksldjump"/>
              </a:rPr>
              <a:t>хлоропластами</a:t>
            </a:r>
            <a:r>
              <a:rPr lang="ru-RU" dirty="0">
                <a:hlinkClick r:id="rId2" action="ppaction://hlinksldjump"/>
              </a:rPr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hlinkClick r:id="rId2" action="ppaction://hlinksldjump"/>
              </a:rPr>
              <a:t>воздухом</a:t>
            </a:r>
            <a:r>
              <a:rPr lang="ru-RU" dirty="0">
                <a:hlinkClick r:id="rId2" action="ppaction://hlinksldjump"/>
              </a:rPr>
              <a:t>;</a:t>
            </a:r>
            <a:r>
              <a:rPr lang="ru-RU" dirty="0"/>
              <a:t>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hlinkClick r:id="rId3" action="ppaction://hlinksldjump"/>
              </a:rPr>
              <a:t>клеточным </a:t>
            </a:r>
            <a:r>
              <a:rPr lang="ru-RU" dirty="0">
                <a:hlinkClick r:id="rId3" action="ppaction://hlinksldjump"/>
              </a:rPr>
              <a:t>соком</a:t>
            </a:r>
            <a:r>
              <a:rPr lang="ru-RU" dirty="0" smtClean="0">
                <a:hlinkClick r:id="rId3" action="ppaction://hlinksldjump"/>
              </a:rPr>
              <a:t>;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hlinkClick r:id="rId2" action="ppaction://hlinksldjump"/>
              </a:rPr>
              <a:t>ядрышками</a:t>
            </a:r>
            <a:r>
              <a:rPr lang="ru-RU" dirty="0">
                <a:hlinkClick r:id="rId2" action="ppaction://hlinksldjump"/>
              </a:rPr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Модель строения клетки растения 4D Science Plant Cell - Инте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04571" y="236537"/>
            <a:ext cx="6434932" cy="64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95301"/>
            <a:ext cx="10972800" cy="559276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5 </a:t>
            </a:r>
            <a:r>
              <a:rPr lang="ru-RU" b="1" dirty="0" smtClean="0"/>
              <a:t>Какой </a:t>
            </a:r>
            <a:r>
              <a:rPr lang="ru-RU" b="1" dirty="0"/>
              <a:t>цифрой на рисунке </a:t>
            </a:r>
            <a:r>
              <a:rPr lang="ru-RU" b="1" dirty="0" smtClean="0"/>
              <a:t>обозначена вакуоль?</a:t>
            </a:r>
            <a:endParaRPr lang="ru-RU" dirty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1</a:t>
            </a:r>
            <a:r>
              <a:rPr lang="ru-RU" dirty="0">
                <a:hlinkClick r:id="rId2" action="ppaction://hlinksldjump"/>
              </a:rPr>
              <a:t>)</a:t>
            </a:r>
            <a:r>
              <a:rPr lang="ru-RU" dirty="0"/>
              <a:t> </a:t>
            </a:r>
            <a:r>
              <a:rPr lang="ru-RU" dirty="0" smtClean="0"/>
              <a:t>;    </a:t>
            </a:r>
            <a:r>
              <a:rPr lang="ru-RU" dirty="0">
                <a:hlinkClick r:id="rId2" action="ppaction://hlinksldjump"/>
              </a:rPr>
              <a:t>2</a:t>
            </a:r>
            <a:r>
              <a:rPr lang="ru-RU" dirty="0" smtClean="0">
                <a:hlinkClick r:id="rId2" action="ppaction://hlinksldjump"/>
              </a:rPr>
              <a:t>)</a:t>
            </a:r>
            <a:r>
              <a:rPr lang="ru-RU" dirty="0" smtClean="0"/>
              <a:t>;    </a:t>
            </a:r>
            <a:r>
              <a:rPr lang="ru-RU" dirty="0">
                <a:hlinkClick r:id="rId3" action="ppaction://hlinksldjump"/>
              </a:rPr>
              <a:t>3</a:t>
            </a:r>
            <a:r>
              <a:rPr lang="ru-RU" dirty="0" smtClean="0">
                <a:hlinkClick r:id="rId3" action="ppaction://hlinksldjump"/>
              </a:rPr>
              <a:t>)</a:t>
            </a:r>
            <a:r>
              <a:rPr lang="ru-RU" dirty="0" smtClean="0"/>
              <a:t>;    </a:t>
            </a:r>
            <a:r>
              <a:rPr lang="ru-RU" dirty="0" smtClean="0">
                <a:hlinkClick r:id="rId2" action="ppaction://hlinksldjump"/>
              </a:rPr>
              <a:t>4)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10 тысяч россиян ежегодно нуждаются в трансплантации стволов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093390"/>
            <a:ext cx="6705600" cy="47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371600" y="2933700"/>
            <a:ext cx="198120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7200900" y="2419350"/>
            <a:ext cx="2971800" cy="1314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6057901" y="4819650"/>
            <a:ext cx="5048251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04953" y="4895850"/>
            <a:ext cx="2343151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8700" y="23622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43053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63151" y="18669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972800" y="43624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4950"/>
            <a:ext cx="7772400" cy="4876800"/>
          </a:xfrm>
        </p:spPr>
      </p:pic>
      <p:sp>
        <p:nvSpPr>
          <p:cNvPr id="5" name="Прямоугольник 4"/>
          <p:cNvSpPr/>
          <p:nvPr/>
        </p:nvSpPr>
        <p:spPr>
          <a:xfrm>
            <a:off x="743803" y="438151"/>
            <a:ext cx="10781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4000" b="1" dirty="0" smtClean="0"/>
              <a:t>6 </a:t>
            </a:r>
            <a:r>
              <a:rPr lang="ru-RU" sz="3200" b="1" dirty="0" smtClean="0"/>
              <a:t>Как называются красящие вещества, придающее цвет лепесткам растений?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53351" y="1733550"/>
            <a:ext cx="548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dirty="0" smtClean="0">
                <a:hlinkClick r:id="rId3" action="ppaction://hlinksldjump"/>
              </a:rPr>
              <a:t>цитоплазма;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3" action="ppaction://hlinksldjump"/>
              </a:rPr>
              <a:t>хлорофилл;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4" action="ppaction://hlinksldjump"/>
              </a:rPr>
              <a:t>пигменты;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3" action="ppaction://hlinksldjump"/>
              </a:rPr>
              <a:t>целлюлоза;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3" action="ppaction://hlinksldjump"/>
              </a:rPr>
              <a:t>микроскоп.</a:t>
            </a:r>
            <a:endParaRPr lang="ru-RU" sz="3200" dirty="0" smtClean="0"/>
          </a:p>
          <a:p>
            <a:pPr marL="514350" indent="-514350">
              <a:buAutoNum type="arabicParenR"/>
            </a:pPr>
            <a:endParaRPr lang="ru-RU" sz="3200" dirty="0" smtClean="0"/>
          </a:p>
          <a:p>
            <a:pPr marL="514350" indent="-514350">
              <a:buAutoNum type="arabicParenR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" y="495301"/>
            <a:ext cx="10972800" cy="559276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7</a:t>
            </a:r>
            <a:r>
              <a:rPr lang="ru-RU" b="1" dirty="0" smtClean="0"/>
              <a:t>.Какой </a:t>
            </a:r>
            <a:r>
              <a:rPr lang="ru-RU" b="1" dirty="0"/>
              <a:t>цифрой на рисунке обозначены </a:t>
            </a:r>
            <a:r>
              <a:rPr lang="ru-RU" b="1" dirty="0" smtClean="0"/>
              <a:t>хлоропласты?</a:t>
            </a:r>
            <a:endParaRPr lang="ru-RU" dirty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1</a:t>
            </a:r>
            <a:r>
              <a:rPr lang="ru-RU" dirty="0">
                <a:hlinkClick r:id="rId2" action="ppaction://hlinksldjump"/>
              </a:rPr>
              <a:t>)</a:t>
            </a:r>
            <a:r>
              <a:rPr lang="ru-RU" dirty="0"/>
              <a:t> </a:t>
            </a:r>
            <a:r>
              <a:rPr lang="ru-RU" dirty="0" smtClean="0"/>
              <a:t>;    </a:t>
            </a:r>
            <a:r>
              <a:rPr lang="ru-RU" dirty="0">
                <a:hlinkClick r:id="rId2" action="ppaction://hlinksldjump"/>
              </a:rPr>
              <a:t>2</a:t>
            </a:r>
            <a:r>
              <a:rPr lang="ru-RU" dirty="0" smtClean="0">
                <a:hlinkClick r:id="rId2" action="ppaction://hlinksldjump"/>
              </a:rPr>
              <a:t>)</a:t>
            </a:r>
            <a:r>
              <a:rPr lang="ru-RU" dirty="0" smtClean="0"/>
              <a:t>;    </a:t>
            </a:r>
            <a:r>
              <a:rPr lang="ru-RU" dirty="0">
                <a:hlinkClick r:id="rId2" action="ppaction://hlinksldjump"/>
              </a:rPr>
              <a:t>3</a:t>
            </a:r>
            <a:r>
              <a:rPr lang="ru-RU" dirty="0" smtClean="0">
                <a:hlinkClick r:id="rId2" action="ppaction://hlinksldjump"/>
              </a:rPr>
              <a:t>)</a:t>
            </a:r>
            <a:r>
              <a:rPr lang="ru-RU" dirty="0" smtClean="0"/>
              <a:t>;    </a:t>
            </a:r>
            <a:r>
              <a:rPr lang="ru-RU" dirty="0" smtClean="0">
                <a:hlinkClick r:id="rId2" action="ppaction://hlinksldjump"/>
              </a:rPr>
              <a:t>4)</a:t>
            </a:r>
            <a:r>
              <a:rPr lang="ru-RU" dirty="0" smtClean="0"/>
              <a:t>;  </a:t>
            </a:r>
            <a:r>
              <a:rPr lang="ru-RU" dirty="0" smtClean="0">
                <a:hlinkClick r:id="rId3" action="ppaction://hlinksldjump"/>
              </a:rPr>
              <a:t>5</a:t>
            </a:r>
            <a:r>
              <a:rPr lang="ru-RU" dirty="0" smtClean="0">
                <a:hlinkClick r:id="rId4" action="ppaction://hlinksldjump"/>
              </a:rPr>
              <a:t>)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10 тысяч россиян ежегодно нуждаются в трансплантации стволов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1" y="2093390"/>
            <a:ext cx="6705600" cy="47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143003" y="2533650"/>
            <a:ext cx="2095500" cy="87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7181849" y="2419350"/>
            <a:ext cx="2990851" cy="1028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5962649" y="3219450"/>
            <a:ext cx="4286251" cy="1657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04953" y="4895850"/>
            <a:ext cx="2343151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5351" y="19431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43053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63151" y="18669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134600" y="27051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8096251" y="4191000"/>
            <a:ext cx="2133600" cy="110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53651" y="363855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3803" y="438151"/>
            <a:ext cx="10781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/>
              <a:t>8</a:t>
            </a:r>
            <a:r>
              <a:rPr lang="ru-RU" sz="3200" b="1" dirty="0" smtClean="0"/>
              <a:t>. Как называется пигмент, придающее зелёную окраску листьев растений?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91451" y="1771650"/>
            <a:ext cx="548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dirty="0" smtClean="0">
                <a:hlinkClick r:id="rId2" action="ppaction://hlinksldjump"/>
              </a:rPr>
              <a:t>цитоплазма;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3" action="ppaction://hlinksldjump"/>
              </a:rPr>
              <a:t>хлорофилл;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2" action="ppaction://hlinksldjump"/>
              </a:rPr>
              <a:t>пигменты;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2" action="ppaction://hlinksldjump"/>
              </a:rPr>
              <a:t>целлюлоза;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2" action="ppaction://hlinksldjump"/>
              </a:rPr>
              <a:t>микроскоп.</a:t>
            </a:r>
            <a:endParaRPr lang="ru-RU" sz="3200" dirty="0" smtClean="0"/>
          </a:p>
          <a:p>
            <a:pPr marL="514350" indent="-514350">
              <a:buAutoNum type="arabicParenR"/>
            </a:pPr>
            <a:endParaRPr lang="ru-RU" sz="3200" dirty="0" smtClean="0"/>
          </a:p>
          <a:p>
            <a:pPr marL="514350" indent="-514350">
              <a:buAutoNum type="arabicParenR"/>
            </a:pPr>
            <a:endParaRPr lang="ru-RU" sz="3200" dirty="0"/>
          </a:p>
        </p:txBody>
      </p:sp>
      <p:pic>
        <p:nvPicPr>
          <p:cNvPr id="8" name="Содержимое 7" descr="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703" y="1748634"/>
            <a:ext cx="7524751" cy="4828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3803" y="438156"/>
            <a:ext cx="10781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/>
              <a:t>9</a:t>
            </a:r>
            <a:r>
              <a:rPr lang="ru-RU" sz="3200" b="1" dirty="0" smtClean="0"/>
              <a:t>. Как называется вещество, входящее в состав оболочек растительных клеток, и придающее им прочность?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96251" y="2324100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dirty="0" smtClean="0">
                <a:hlinkClick r:id="rId3" action="ppaction://hlinksldjump"/>
              </a:rPr>
              <a:t>цитоплазма;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3" action="ppaction://hlinksldjump"/>
              </a:rPr>
              <a:t>хлорофилл;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3" action="ppaction://hlinksldjump"/>
              </a:rPr>
              <a:t>пигменты;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4" action="ppaction://hlinksldjump"/>
              </a:rPr>
              <a:t>целлюлоза;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>
                <a:hlinkClick r:id="rId3" action="ppaction://hlinksldjump"/>
              </a:rPr>
              <a:t>микроскоп.</a:t>
            </a:r>
            <a:endParaRPr lang="ru-RU" sz="3200" dirty="0" smtClean="0"/>
          </a:p>
          <a:p>
            <a:pPr marL="514350" indent="-514350">
              <a:buAutoNum type="arabicParenR"/>
            </a:pPr>
            <a:endParaRPr lang="ru-RU" sz="3200" dirty="0" smtClean="0"/>
          </a:p>
          <a:p>
            <a:pPr marL="514350" indent="-514350">
              <a:buAutoNum type="arabicParenR"/>
            </a:pPr>
            <a:endParaRPr lang="ru-RU" sz="3200" dirty="0"/>
          </a:p>
        </p:txBody>
      </p:sp>
      <p:pic>
        <p:nvPicPr>
          <p:cNvPr id="9" name="Picture 6" descr="сканирование000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43100" y="1552936"/>
            <a:ext cx="4038600" cy="49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" y="495301"/>
            <a:ext cx="10972800" cy="559276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10</a:t>
            </a:r>
            <a:r>
              <a:rPr lang="ru-RU" b="1" dirty="0" smtClean="0"/>
              <a:t>.Какой </a:t>
            </a:r>
            <a:r>
              <a:rPr lang="ru-RU" b="1" dirty="0"/>
              <a:t>цифрой на рисунке </a:t>
            </a:r>
            <a:r>
              <a:rPr lang="ru-RU" b="1" dirty="0" smtClean="0"/>
              <a:t>обозначено ядро?</a:t>
            </a:r>
            <a:endParaRPr lang="ru-RU" dirty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1</a:t>
            </a:r>
            <a:r>
              <a:rPr lang="ru-RU" dirty="0">
                <a:hlinkClick r:id="rId2" action="ppaction://hlinksldjump"/>
              </a:rPr>
              <a:t>)</a:t>
            </a:r>
            <a:r>
              <a:rPr lang="ru-RU" dirty="0"/>
              <a:t> </a:t>
            </a:r>
            <a:r>
              <a:rPr lang="ru-RU" dirty="0" smtClean="0"/>
              <a:t>;    </a:t>
            </a:r>
            <a:r>
              <a:rPr lang="ru-RU" dirty="0">
                <a:hlinkClick r:id="rId3" action="ppaction://hlinksldjump"/>
              </a:rPr>
              <a:t>2</a:t>
            </a:r>
            <a:r>
              <a:rPr lang="ru-RU" dirty="0" smtClean="0">
                <a:hlinkClick r:id="rId3" action="ppaction://hlinksldjump"/>
              </a:rPr>
              <a:t>)</a:t>
            </a:r>
            <a:r>
              <a:rPr lang="ru-RU" dirty="0" smtClean="0"/>
              <a:t>;    </a:t>
            </a:r>
            <a:r>
              <a:rPr lang="ru-RU" dirty="0">
                <a:hlinkClick r:id="rId2" action="ppaction://hlinksldjump"/>
              </a:rPr>
              <a:t>3</a:t>
            </a:r>
            <a:r>
              <a:rPr lang="ru-RU" dirty="0" smtClean="0">
                <a:hlinkClick r:id="rId2" action="ppaction://hlinksldjump"/>
              </a:rPr>
              <a:t>)</a:t>
            </a:r>
            <a:r>
              <a:rPr lang="ru-RU" dirty="0" smtClean="0"/>
              <a:t>;    </a:t>
            </a:r>
            <a:r>
              <a:rPr lang="ru-RU" dirty="0" smtClean="0">
                <a:hlinkClick r:id="rId2" action="ppaction://hlinksldjump"/>
              </a:rPr>
              <a:t>4)</a:t>
            </a:r>
            <a:r>
              <a:rPr lang="ru-RU" dirty="0" smtClean="0"/>
              <a:t>;  </a:t>
            </a:r>
            <a:r>
              <a:rPr lang="ru-RU" dirty="0" smtClean="0">
                <a:hlinkClick r:id="rId2" action="ppaction://hlinksldjump"/>
              </a:rPr>
              <a:t>5)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10 тысяч россиян ежегодно нуждаются в трансплантации стволов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1" y="2093390"/>
            <a:ext cx="6705600" cy="47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143003" y="2533650"/>
            <a:ext cx="2095500" cy="87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7219953" y="2419350"/>
            <a:ext cx="2952751" cy="1352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6229351" y="4819650"/>
            <a:ext cx="4876800" cy="47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04953" y="4895850"/>
            <a:ext cx="2343151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5351" y="19431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43053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63151" y="18669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972800" y="43624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8039103" y="3505200"/>
            <a:ext cx="2266951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48900" y="29527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Домашнее задание: </a:t>
            </a:r>
          </a:p>
          <a:p>
            <a:r>
              <a:rPr lang="ru-RU" sz="5400" b="1" dirty="0" smtClean="0"/>
              <a:t>§7 с 34-36, </a:t>
            </a:r>
          </a:p>
          <a:p>
            <a:r>
              <a:rPr lang="ru-RU" sz="5400" b="1" dirty="0" smtClean="0"/>
              <a:t>в рабочей тетради § 7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hlinkClick r:id="rId2"/>
              </a:rPr>
              <a:t>http://files.school-collection.edu.ru/dlrstore/f36dbeee-add4-4602-a5ec-6aed0c4defac/%5BBIO6_02-07%5D_%</a:t>
            </a:r>
            <a:r>
              <a:rPr lang="en-US" dirty="0" smtClean="0">
                <a:hlinkClick r:id="rId2"/>
              </a:rPr>
              <a:t>5BIM_03%5D.swf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hlinkClick r:id="rId3"/>
              </a:rPr>
              <a:t>http://school-collection.edu.ru/catalog/rubr/dc6be3c8-58b1-45a9-8b23-2178e8ada386/79164/?</a:t>
            </a:r>
            <a:r>
              <a:rPr lang="en-US" dirty="0" smtClean="0">
                <a:hlinkClick r:id="rId3"/>
              </a:rPr>
              <a:t>interface=pupil&amp;class=48&amp;subject=29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hlinkClick r:id="rId4"/>
              </a:rPr>
              <a:t>http://www.nastol.com.ua/download/3420/1024x1024/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357166"/>
            <a:ext cx="12001541" cy="64294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2)Назовите учёных.</a:t>
            </a:r>
          </a:p>
          <a:p>
            <a:endParaRPr lang="ru-RU" sz="2800" b="1" cap="all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76" y="928675"/>
            <a:ext cx="21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XVI</a:t>
            </a:r>
            <a:r>
              <a:rPr lang="ru-RU" sz="3600" b="1" dirty="0" smtClean="0"/>
              <a:t> век</a:t>
            </a:r>
            <a:endParaRPr lang="ru-RU" sz="3600" b="1" dirty="0"/>
          </a:p>
        </p:txBody>
      </p:sp>
      <p:pic>
        <p:nvPicPr>
          <p:cNvPr id="1026" name="Picture 2" descr="C:\Documents and Settings\Admin\Рабочий стол\презентации биология\картинки пр4\ba01912_w400h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09" y="1571612"/>
            <a:ext cx="2667019" cy="207170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и биология\картинки пр4\microsco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31" y="1571616"/>
            <a:ext cx="2730500" cy="23622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6212" y="4143382"/>
            <a:ext cx="561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Открыл, что живые существа состоят из микроскопических ячеек, и дал название этим ячейкам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Admin\Рабочий стол\презентации биология\картинки пр4\robert_hook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089" y="1615679"/>
            <a:ext cx="2762269" cy="2073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477" y="6143644"/>
            <a:ext cx="466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3933825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Усовершенствовал микроскоп – добившись увеличения в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 раз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/>
              <a:t>Это увеличение позволило впервые увидеть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разнообразный мир микроорганизмов.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Admin\Рабочий стол\презентации биология\картинки пр4\1318880797_mikrosk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4526" y="1643055"/>
            <a:ext cx="2571769" cy="22907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001013" y="925286"/>
            <a:ext cx="175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XVII </a:t>
            </a:r>
            <a:r>
              <a:rPr lang="ru-RU" sz="3600" b="1" dirty="0" smtClean="0"/>
              <a:t>век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5" y="406400"/>
            <a:ext cx="4613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7" y="406400"/>
            <a:ext cx="461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7" y="406400"/>
            <a:ext cx="461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7" y="406400"/>
            <a:ext cx="461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7" y="406400"/>
            <a:ext cx="461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7" y="406400"/>
            <a:ext cx="461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7" y="406400"/>
            <a:ext cx="461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7" y="406400"/>
            <a:ext cx="461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7" y="406400"/>
            <a:ext cx="461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0757" y="406400"/>
            <a:ext cx="461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ПРАВИЛЬНО!!!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Содержимое 15" descr="Анимация, анимашки Салюты - miranimashek·c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637" y="1706880"/>
            <a:ext cx="8881967" cy="4348480"/>
          </a:xfrm>
        </p:spPr>
      </p:pic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5811520" y="5648960"/>
            <a:ext cx="1016000" cy="894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558" y="164638"/>
            <a:ext cx="7968885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</a:rPr>
              <a:t>3)Назовите части микроскопа</a:t>
            </a: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77" y="1462473"/>
            <a:ext cx="3744416" cy="5272940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6039034" y="1523891"/>
            <a:ext cx="3440020" cy="436302"/>
            <a:chOff x="4529275" y="1142919"/>
            <a:chExt cx="2580015" cy="327227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4529275" y="1470146"/>
              <a:ext cx="201622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090" y="1142919"/>
              <a:ext cx="180020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00" dirty="0" smtClean="0">
                  <a:solidFill>
                    <a:srgbClr val="0070C0"/>
                  </a:solidFill>
                </a:rPr>
                <a:t>7</a:t>
              </a:r>
              <a:endParaRPr lang="ru-RU" sz="2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Группа 38"/>
          <p:cNvGrpSpPr/>
          <p:nvPr/>
        </p:nvGrpSpPr>
        <p:grpSpPr>
          <a:xfrm>
            <a:off x="6022669" y="2660915"/>
            <a:ext cx="3456384" cy="451408"/>
            <a:chOff x="4517002" y="1995686"/>
            <a:chExt cx="2592288" cy="33855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4517002" y="2334242"/>
              <a:ext cx="20284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09090" y="1995686"/>
              <a:ext cx="180020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00" dirty="0" smtClean="0">
                  <a:solidFill>
                    <a:srgbClr val="0070C0"/>
                  </a:solidFill>
                </a:rPr>
                <a:t>4</a:t>
              </a:r>
              <a:endParaRPr lang="ru-RU" sz="2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1"/>
          <p:cNvGrpSpPr/>
          <p:nvPr/>
        </p:nvGrpSpPr>
        <p:grpSpPr>
          <a:xfrm>
            <a:off x="1583499" y="3854565"/>
            <a:ext cx="4439171" cy="467179"/>
            <a:chOff x="1187624" y="2890924"/>
            <a:chExt cx="3329378" cy="35038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1648955" y="3235555"/>
              <a:ext cx="2868047" cy="57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87624" y="2890924"/>
              <a:ext cx="1800200" cy="31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00" dirty="0" smtClean="0">
                  <a:solidFill>
                    <a:srgbClr val="0070C0"/>
                  </a:solidFill>
                </a:rPr>
                <a:t>6</a:t>
              </a:r>
              <a:endParaRPr lang="ru-RU" sz="2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39"/>
          <p:cNvGrpSpPr/>
          <p:nvPr/>
        </p:nvGrpSpPr>
        <p:grpSpPr>
          <a:xfrm>
            <a:off x="6358707" y="4321744"/>
            <a:ext cx="4545229" cy="451405"/>
            <a:chOff x="4769030" y="3241308"/>
            <a:chExt cx="3408922" cy="338554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4769030" y="3579862"/>
              <a:ext cx="28803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249355" y="3241308"/>
              <a:ext cx="2928597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00" dirty="0" smtClean="0">
                  <a:solidFill>
                    <a:srgbClr val="0070C0"/>
                  </a:solidFill>
                </a:rPr>
                <a:t>2</a:t>
              </a:r>
              <a:endParaRPr lang="ru-RU" sz="2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Группа 42"/>
          <p:cNvGrpSpPr/>
          <p:nvPr/>
        </p:nvGrpSpPr>
        <p:grpSpPr>
          <a:xfrm>
            <a:off x="1430522" y="3085829"/>
            <a:ext cx="4111316" cy="451407"/>
            <a:chOff x="971600" y="3751119"/>
            <a:chExt cx="3083487" cy="338555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1648955" y="4089672"/>
              <a:ext cx="2406132" cy="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71600" y="3751119"/>
              <a:ext cx="1800200" cy="31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00" dirty="0" smtClean="0">
                  <a:solidFill>
                    <a:srgbClr val="0070C0"/>
                  </a:solidFill>
                </a:rPr>
                <a:t>5</a:t>
              </a:r>
              <a:endParaRPr lang="ru-RU" sz="2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Группа 40"/>
          <p:cNvGrpSpPr/>
          <p:nvPr/>
        </p:nvGrpSpPr>
        <p:grpSpPr>
          <a:xfrm>
            <a:off x="6022670" y="5227193"/>
            <a:ext cx="3376737" cy="451408"/>
            <a:chOff x="4517002" y="3920395"/>
            <a:chExt cx="2532553" cy="338556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4517002" y="4258951"/>
              <a:ext cx="20284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249355" y="3920395"/>
              <a:ext cx="180020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00" dirty="0" smtClean="0">
                  <a:solidFill>
                    <a:srgbClr val="0070C0"/>
                  </a:solidFill>
                </a:rPr>
                <a:t>3</a:t>
              </a:r>
              <a:endParaRPr lang="ru-RU" sz="2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Группа 43"/>
          <p:cNvGrpSpPr/>
          <p:nvPr/>
        </p:nvGrpSpPr>
        <p:grpSpPr>
          <a:xfrm>
            <a:off x="1430522" y="5728007"/>
            <a:ext cx="3976261" cy="451407"/>
            <a:chOff x="1072891" y="4296005"/>
            <a:chExt cx="2982196" cy="33855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1648955" y="4634558"/>
              <a:ext cx="2406132" cy="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72891" y="4296005"/>
              <a:ext cx="1800200" cy="31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00" dirty="0" smtClean="0">
                  <a:solidFill>
                    <a:srgbClr val="0070C0"/>
                  </a:solidFill>
                </a:rPr>
                <a:t>1</a:t>
              </a:r>
              <a:endParaRPr lang="ru-RU" sz="21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5832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8" descr="AG00406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5040" y="1775355"/>
            <a:ext cx="5486400" cy="443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397760" y="670563"/>
            <a:ext cx="57708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Неправильно!!!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5105400" y="5734050"/>
            <a:ext cx="781051" cy="7810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Тема 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3-tub-ru.yandex.net/i?id=d3c79592cf8739705f2b310fae3b8a26-8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1049" y="2390690"/>
            <a:ext cx="3898067" cy="4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Алексей\Рабочий стол\01labd84h125491431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65037" y="372297"/>
            <a:ext cx="6028583" cy="4525963"/>
          </a:xfrm>
          <a:prstGeom prst="rect">
            <a:avLst/>
          </a:prstGeom>
          <a:noFill/>
        </p:spPr>
      </p:pic>
      <p:pic>
        <p:nvPicPr>
          <p:cNvPr id="1027" name="Picture 3" descr="C:\Documents and Settings\Алексей\Рабочий стол\b324f880baccf44d8d7b47842975f8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005" y="1639794"/>
            <a:ext cx="3685359" cy="5218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54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5" y="204954"/>
            <a:ext cx="10931527" cy="60053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ТЕМА УРОКА: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9600" b="1" dirty="0" smtClean="0">
                <a:solidFill>
                  <a:srgbClr val="00B050"/>
                </a:solidFill>
              </a:rPr>
              <a:t>Строение клетки</a:t>
            </a:r>
            <a:br>
              <a:rPr lang="ru-RU" sz="9600" b="1" dirty="0" smtClean="0">
                <a:solidFill>
                  <a:srgbClr val="00B050"/>
                </a:solidFill>
              </a:rPr>
            </a:br>
            <a:endParaRPr lang="ru-RU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0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204960"/>
            <a:ext cx="10018713" cy="121394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урока: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2" y="1276356"/>
            <a:ext cx="11048999" cy="507715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ru-RU" sz="4400" dirty="0" smtClean="0"/>
              <a:t>Сформировать у учащихся знания о строении растительной клетки, значении её частей и органоидов, развивать умения наблюдать, устанавливать причинно-следственные связи, сравнивать, обобщать и делать выводы, развивать познавательный интерес к предмету, воспитывать аккуратность в работе с оптическими приборами.</a:t>
            </a:r>
          </a:p>
          <a:p>
            <a:pPr>
              <a:lnSpc>
                <a:spcPct val="80000"/>
              </a:lnSpc>
            </a:pPr>
            <a:r>
              <a:rPr lang="ru-RU" sz="4400" b="1" dirty="0" smtClean="0"/>
              <a:t>Оборудование</a:t>
            </a:r>
            <a:r>
              <a:rPr lang="ru-RU" sz="4400" dirty="0" smtClean="0"/>
              <a:t>: плакат «Строение растительной клетки», интерактивный рисунок «Строение растительной клетки», видеофрагмент «Строение растительной клетки».</a:t>
            </a:r>
          </a:p>
          <a:p>
            <a:pPr>
              <a:buNone/>
            </a:pPr>
            <a:endParaRPr lang="ru-RU" sz="4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2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7" y="220726"/>
            <a:ext cx="10018713" cy="124547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Клетка?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6" y="1466196"/>
            <a:ext cx="10018713" cy="493460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Основная структурная  единица растения, выполняющая различные функции.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2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[BIO6_02-07]_[MV_01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853" y="0"/>
            <a:ext cx="95313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627</Words>
  <Application>Microsoft Office PowerPoint</Application>
  <PresentationFormat>Произвольный</PresentationFormat>
  <Paragraphs>134</Paragraphs>
  <Slides>40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Особенности строения растительной клетки</vt:lpstr>
      <vt:lpstr>1)Назовите увеличительные приборы </vt:lpstr>
      <vt:lpstr>Слайд 3</vt:lpstr>
      <vt:lpstr>Слайд 4</vt:lpstr>
      <vt:lpstr>Тема ?</vt:lpstr>
      <vt:lpstr>ТЕМА УРОКА:  Строение клетки </vt:lpstr>
      <vt:lpstr>Цели урока:</vt:lpstr>
      <vt:lpstr>Клетка?</vt:lpstr>
      <vt:lpstr>Слайд 9</vt:lpstr>
      <vt:lpstr>Слайд 10</vt:lpstr>
      <vt:lpstr>Работа в группах:</vt:lpstr>
      <vt:lpstr>ЯДРО</vt:lpstr>
      <vt:lpstr>Клеточная стенка и мембрана</vt:lpstr>
      <vt:lpstr>Цитоплазма</vt:lpstr>
      <vt:lpstr>Вакуоли</vt:lpstr>
      <vt:lpstr>Слайд 16</vt:lpstr>
      <vt:lpstr>Формы растительных клеток</vt:lpstr>
      <vt:lpstr>ЧТО ЗАПОМНИЛИ?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Milyanenko</dc:creator>
  <cp:lastModifiedBy>Алексей</cp:lastModifiedBy>
  <cp:revision>117</cp:revision>
  <dcterms:created xsi:type="dcterms:W3CDTF">2014-08-27T10:06:21Z</dcterms:created>
  <dcterms:modified xsi:type="dcterms:W3CDTF">2018-03-20T10:01:11Z</dcterms:modified>
</cp:coreProperties>
</file>